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740" r:id="rId1"/>
  </p:sldMasterIdLst>
  <p:notesMasterIdLst>
    <p:notesMasterId r:id="rId37"/>
  </p:notesMasterIdLst>
  <p:handoutMasterIdLst>
    <p:handoutMasterId r:id="rId38"/>
  </p:handoutMasterIdLst>
  <p:sldIdLst>
    <p:sldId id="1966" r:id="rId2"/>
    <p:sldId id="1971" r:id="rId3"/>
    <p:sldId id="1965" r:id="rId4"/>
    <p:sldId id="1976" r:id="rId5"/>
    <p:sldId id="1975" r:id="rId6"/>
    <p:sldId id="1973" r:id="rId7"/>
    <p:sldId id="1977" r:id="rId8"/>
    <p:sldId id="1978" r:id="rId9"/>
    <p:sldId id="1967" r:id="rId10"/>
    <p:sldId id="1969" r:id="rId11"/>
    <p:sldId id="1972" r:id="rId12"/>
    <p:sldId id="1974" r:id="rId13"/>
    <p:sldId id="1970" r:id="rId14"/>
    <p:sldId id="1989" r:id="rId15"/>
    <p:sldId id="1990" r:id="rId16"/>
    <p:sldId id="1991" r:id="rId17"/>
    <p:sldId id="1992" r:id="rId18"/>
    <p:sldId id="1993" r:id="rId19"/>
    <p:sldId id="1994" r:id="rId20"/>
    <p:sldId id="1995" r:id="rId21"/>
    <p:sldId id="1996" r:id="rId22"/>
    <p:sldId id="1997" r:id="rId23"/>
    <p:sldId id="1998" r:id="rId24"/>
    <p:sldId id="1979" r:id="rId25"/>
    <p:sldId id="1980" r:id="rId26"/>
    <p:sldId id="1981" r:id="rId27"/>
    <p:sldId id="1982" r:id="rId28"/>
    <p:sldId id="1983" r:id="rId29"/>
    <p:sldId id="1999" r:id="rId30"/>
    <p:sldId id="2000" r:id="rId31"/>
    <p:sldId id="1984" r:id="rId32"/>
    <p:sldId id="1985" r:id="rId33"/>
    <p:sldId id="1987" r:id="rId34"/>
    <p:sldId id="1986" r:id="rId35"/>
    <p:sldId id="1988" r:id="rId36"/>
  </p:sldIdLst>
  <p:sldSz cx="9144000" cy="5143500" type="screen16x9"/>
  <p:notesSz cx="7023100" cy="93091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1E6"/>
    <a:srgbClr val="FFFFFF"/>
    <a:srgbClr val="FF501B"/>
    <a:srgbClr val="000000"/>
    <a:srgbClr val="DDAB5B"/>
    <a:srgbClr val="34095E"/>
    <a:srgbClr val="52DAA3"/>
    <a:srgbClr val="033B76"/>
    <a:srgbClr val="F47321"/>
    <a:srgbClr val="4DB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32" autoAdjust="0"/>
    <p:restoredTop sz="96283" autoAdjust="0"/>
  </p:normalViewPr>
  <p:slideViewPr>
    <p:cSldViewPr snapToGrid="0" showGuides="1">
      <p:cViewPr varScale="1">
        <p:scale>
          <a:sx n="105" d="100"/>
          <a:sy n="105" d="100"/>
        </p:scale>
        <p:origin x="77" y="432"/>
      </p:cViewPr>
      <p:guideLst>
        <p:guide orient="horz" pos="1620"/>
        <p:guide pos="2880"/>
      </p:guideLst>
    </p:cSldViewPr>
  </p:slideViewPr>
  <p:notesTextViewPr>
    <p:cViewPr>
      <p:scale>
        <a:sx n="105" d="100"/>
        <a:sy n="105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38100" cy="381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8/10/relationships/authors" Target="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FD1E7B71-1972-4083-A3CE-6118F7421998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BDBC793A-F127-4F2D-98E4-4335B6A3820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09911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AF906A34-0CBA-4A6E-8B48-FC09FA75A972}" type="datetimeFigureOut">
              <a:rPr lang="en-US" smtClean="0"/>
              <a:t>10/17/2023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BB86382-9CF2-44D6-9FE9-9E7A4BB067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46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1pPr>
    <a:lvl2pPr marL="257415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2pPr>
    <a:lvl3pPr marL="514830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3pPr>
    <a:lvl4pPr marL="772245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4pPr>
    <a:lvl5pPr marL="1029660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5pPr>
    <a:lvl6pPr marL="1287075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6pPr>
    <a:lvl7pPr marL="1544490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7pPr>
    <a:lvl8pPr marL="1801905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8pPr>
    <a:lvl9pPr marL="2059320" algn="l" defTabSz="514830" rtl="0" eaLnBrk="1" latinLnBrk="0" hangingPunct="1">
      <a:defRPr sz="6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3E20ACC-0A1F-C41E-0459-4C69E7B91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F57B59-5CCB-C542-97BB-DA1CB8D1F38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5324E8A-6620-F39E-EA35-2E1F96D84970}"/>
              </a:ext>
            </a:extLst>
          </p:cNvPr>
          <p:cNvCxnSpPr>
            <a:cxnSpLocks/>
          </p:cNvCxnSpPr>
          <p:nvPr userDrawn="1"/>
        </p:nvCxnSpPr>
        <p:spPr>
          <a:xfrm>
            <a:off x="4128454" y="1875521"/>
            <a:ext cx="0" cy="10760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C124574-EE9D-F870-868F-504C56211E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011" y="1968702"/>
            <a:ext cx="4159251" cy="694488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CA3D6FE-0FF5-2591-C45D-F5166F3524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013" y="2743200"/>
            <a:ext cx="415925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A6CB4157-D42E-23F2-0FDC-3740B4773E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7" y="2066278"/>
            <a:ext cx="3364410" cy="6944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4348BC6-9A8F-E7FF-28BC-6752001D43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5000"/>
          </a:blip>
          <a:stretch>
            <a:fillRect/>
          </a:stretch>
        </p:blipFill>
        <p:spPr>
          <a:xfrm>
            <a:off x="0" y="-3797"/>
            <a:ext cx="9144000" cy="102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6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97" y="299816"/>
            <a:ext cx="8102005" cy="692726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398" y="1182335"/>
            <a:ext cx="8102004" cy="3263504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8DF486-14D1-4CE9-98B8-2BCA1378907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9284" y="4760414"/>
            <a:ext cx="4017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66495-0601-4473-BCD6-80C0E3CAE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84" y="4766786"/>
            <a:ext cx="152400" cy="274321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1BCD519-F0F3-7487-87D7-D074B1716B8C}"/>
              </a:ext>
            </a:extLst>
          </p:cNvPr>
          <p:cNvCxnSpPr/>
          <p:nvPr userDrawn="1"/>
        </p:nvCxnSpPr>
        <p:spPr>
          <a:xfrm>
            <a:off x="327519" y="1045810"/>
            <a:ext cx="81148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AFC114-EE43-8174-ED78-BE8FDD9B584F}"/>
              </a:ext>
            </a:extLst>
          </p:cNvPr>
          <p:cNvGrpSpPr/>
          <p:nvPr userDrawn="1"/>
        </p:nvGrpSpPr>
        <p:grpSpPr>
          <a:xfrm>
            <a:off x="327519" y="4573798"/>
            <a:ext cx="3127251" cy="475148"/>
            <a:chOff x="327519" y="4573798"/>
            <a:chExt cx="3127251" cy="475148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ECE907C3-21E0-1EDB-C8AE-41CAF39C5F3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3971" y="4573798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" name="Picture 8" descr="A dog with a magnifying glass&#10;&#10;Description automatically generated">
              <a:extLst>
                <a:ext uri="{FF2B5EF4-FFF2-40B4-BE49-F238E27FC236}">
                  <a16:creationId xmlns:a16="http://schemas.microsoft.com/office/drawing/2014/main" id="{DCF4A05C-CB50-3EA7-DD6F-1543E28FF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19" y="4573798"/>
              <a:ext cx="465846" cy="46584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1EE6EE-3934-BDAB-5064-B46A1989ED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81336" y="4573798"/>
              <a:ext cx="2158692" cy="34713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40CFF6A-92CA-3F9C-C3CE-975B02DE3019}"/>
                </a:ext>
              </a:extLst>
            </p:cNvPr>
            <p:cNvSpPr txBox="1"/>
            <p:nvPr userDrawn="1"/>
          </p:nvSpPr>
          <p:spPr>
            <a:xfrm>
              <a:off x="981336" y="4941224"/>
              <a:ext cx="247343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IPWATCHDOG STUDIOS, ASHBURN, VA | Oct. 16-18,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134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397" y="299816"/>
            <a:ext cx="8102005" cy="692726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0397" y="1182335"/>
            <a:ext cx="3931816" cy="3263504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38DF486-14D1-4CE9-98B8-2BCA1378907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9284" y="4760414"/>
            <a:ext cx="4017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866495-0601-4473-BCD6-80C0E3CAE7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9284" y="4766786"/>
            <a:ext cx="152400" cy="274321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6BDE4827-3A93-C0A3-C0BE-34ADA86FB61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4510585" y="1182335"/>
            <a:ext cx="3931817" cy="3263504"/>
          </a:xfrm>
          <a:ln>
            <a:noFill/>
          </a:ln>
        </p:spPr>
        <p:txBody>
          <a:bodyPr/>
          <a:lstStyle>
            <a:lvl1pPr marL="0" indent="0">
              <a:buNone/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B48BD17-BE03-D256-F0A2-703676C6AF2E}"/>
              </a:ext>
            </a:extLst>
          </p:cNvPr>
          <p:cNvCxnSpPr/>
          <p:nvPr userDrawn="1"/>
        </p:nvCxnSpPr>
        <p:spPr>
          <a:xfrm>
            <a:off x="327519" y="1045810"/>
            <a:ext cx="811488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0AE6CB-6705-6E04-4D73-E097E168AB6F}"/>
              </a:ext>
            </a:extLst>
          </p:cNvPr>
          <p:cNvGrpSpPr/>
          <p:nvPr userDrawn="1"/>
        </p:nvGrpSpPr>
        <p:grpSpPr>
          <a:xfrm>
            <a:off x="327519" y="4573798"/>
            <a:ext cx="3127251" cy="475148"/>
            <a:chOff x="327519" y="4573798"/>
            <a:chExt cx="3127251" cy="47514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C6E9FB81-F6F1-64D2-287E-6AC34F71121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3971" y="4573798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A dog with a magnifying glass&#10;&#10;Description automatically generated">
              <a:extLst>
                <a:ext uri="{FF2B5EF4-FFF2-40B4-BE49-F238E27FC236}">
                  <a16:creationId xmlns:a16="http://schemas.microsoft.com/office/drawing/2014/main" id="{7630E4A8-CDBA-0D23-4A04-95CC7CC2A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19" y="4573798"/>
              <a:ext cx="465846" cy="46584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ACC4EF5-FDB2-BF14-05A5-F0629697ED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981336" y="4573798"/>
              <a:ext cx="2158692" cy="347138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9A753D-60E1-4A20-2774-4FE21864B2AE}"/>
                </a:ext>
              </a:extLst>
            </p:cNvPr>
            <p:cNvSpPr txBox="1"/>
            <p:nvPr userDrawn="1"/>
          </p:nvSpPr>
          <p:spPr>
            <a:xfrm>
              <a:off x="981336" y="4941224"/>
              <a:ext cx="247343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IPWATCHDOG STUDIOS, ASHBURN, VA | Oct. 16-18,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513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>
            <a:extLst>
              <a:ext uri="{FF2B5EF4-FFF2-40B4-BE49-F238E27FC236}">
                <a16:creationId xmlns:a16="http://schemas.microsoft.com/office/drawing/2014/main" id="{69DD2E03-2C93-D3A6-98DF-708C97234DC4}"/>
              </a:ext>
            </a:extLst>
          </p:cNvPr>
          <p:cNvSpPr/>
          <p:nvPr userDrawn="1"/>
        </p:nvSpPr>
        <p:spPr>
          <a:xfrm>
            <a:off x="4114796" y="0"/>
            <a:ext cx="7741328" cy="5143500"/>
          </a:xfrm>
          <a:prstGeom prst="parallelogram">
            <a:avLst>
              <a:gd name="adj" fmla="val 4374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arallelogram 2">
            <a:extLst>
              <a:ext uri="{FF2B5EF4-FFF2-40B4-BE49-F238E27FC236}">
                <a16:creationId xmlns:a16="http://schemas.microsoft.com/office/drawing/2014/main" id="{26C8E993-1B8D-A5A2-87C5-7F3657462143}"/>
              </a:ext>
            </a:extLst>
          </p:cNvPr>
          <p:cNvSpPr/>
          <p:nvPr userDrawn="1"/>
        </p:nvSpPr>
        <p:spPr>
          <a:xfrm>
            <a:off x="-1020932" y="1686757"/>
            <a:ext cx="7989074" cy="2032986"/>
          </a:xfrm>
          <a:prstGeom prst="parallelogram">
            <a:avLst>
              <a:gd name="adj" fmla="val 43341"/>
            </a:avLst>
          </a:prstGeom>
          <a:solidFill>
            <a:srgbClr val="FF501B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5DDC988-26D7-6B5C-11CD-B7F238A5A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00" y="2008077"/>
            <a:ext cx="7200483" cy="692726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D9DBF2FC-0B2C-864D-5E91-23BAD135231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400" y="2766078"/>
            <a:ext cx="4159250" cy="3349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B236328-D7C1-C0B0-23E4-CD87532A0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9284" y="4760414"/>
            <a:ext cx="401787" cy="273844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BC115A7-CC9B-EA76-BB39-ACA4E29418D1}"/>
              </a:ext>
            </a:extLst>
          </p:cNvPr>
          <p:cNvGrpSpPr/>
          <p:nvPr userDrawn="1"/>
        </p:nvGrpSpPr>
        <p:grpSpPr>
          <a:xfrm>
            <a:off x="327519" y="4573798"/>
            <a:ext cx="3127251" cy="475148"/>
            <a:chOff x="327519" y="4573798"/>
            <a:chExt cx="3127251" cy="475148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C7976550-77F2-5879-ECF8-BEBEE7FFB7A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873971" y="4573798"/>
              <a:ext cx="0" cy="4572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8" descr="A dog with a magnifying glass&#10;&#10;Description automatically generated">
              <a:extLst>
                <a:ext uri="{FF2B5EF4-FFF2-40B4-BE49-F238E27FC236}">
                  <a16:creationId xmlns:a16="http://schemas.microsoft.com/office/drawing/2014/main" id="{F89AB8CD-7AB3-44C6-A6E4-D203A1DEED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19" y="4573798"/>
              <a:ext cx="465846" cy="46584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81B81F9-3041-97E2-4728-C40379B793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981336" y="4573798"/>
              <a:ext cx="2158692" cy="347138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BDE54B1-12A1-DEE4-AE83-E5EEA2EBCF8A}"/>
                </a:ext>
              </a:extLst>
            </p:cNvPr>
            <p:cNvSpPr txBox="1"/>
            <p:nvPr userDrawn="1"/>
          </p:nvSpPr>
          <p:spPr>
            <a:xfrm>
              <a:off x="981336" y="4941224"/>
              <a:ext cx="2473434" cy="107722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US" sz="700" b="1" dirty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IPWATCHDOG STUDIOS, ASHBURN, VA | Oct. 16-18, 2023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888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3F0839A-A473-4BA3-A08E-F828889156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9140190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395" imgH="396" progId="TCLayout.ActiveDocument.1">
                  <p:embed/>
                </p:oleObj>
              </mc:Choice>
              <mc:Fallback>
                <p:oleObj name="think-cell Slide" r:id="rId7" imgW="395" imgH="39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3F0839A-A473-4BA3-A08E-F82888915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6800" y="4767263"/>
            <a:ext cx="16192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MM/DD/YYYY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257" y="4784834"/>
            <a:ext cx="160128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89D80B-A7B2-E247-B38D-24B0A4C296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68142" y="4784041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accent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FF57B59-5CCB-C542-97BB-DA1CB8D1F3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71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64" r:id="rId3"/>
    <p:sldLayoutId id="2147483763" r:id="rId4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CB2DF0-B396-FA4D-9DDB-1CE0EA24DF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91011" y="1968702"/>
            <a:ext cx="4159251" cy="43159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dirty="0"/>
              <a:t>Life Sciences Masters™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35BD7D-7BA7-B460-2BF4-BE574BE512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91011" y="2400300"/>
            <a:ext cx="4159250" cy="61189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IPWATCHDOG STUDIOS, ASHBURN, VA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/>
                </a:solidFill>
              </a:rPr>
              <a:t>OCT. 16-18, 2023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867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5CC4-7B1E-73FD-F1FE-6D38E7E6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Editing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73C5-E51F-8C1C-8835-933A5410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9BE802-C641-7AD8-4E4B-162D3E52F4BB}"/>
              </a:ext>
            </a:extLst>
          </p:cNvPr>
          <p:cNvSpPr txBox="1"/>
          <p:nvPr/>
        </p:nvSpPr>
        <p:spPr>
          <a:xfrm>
            <a:off x="4129955" y="4760414"/>
            <a:ext cx="376706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Godbout, K. &amp; Tremblay, J.P. Prime Editing for Human Gene Therapy: Where Are We Now? Cells – Review. 12(4):536(2023)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111456-4B79-65FD-85D8-6538C25686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0397" y="1182335"/>
            <a:ext cx="3789558" cy="3263504"/>
          </a:xfrm>
        </p:spPr>
        <p:txBody>
          <a:bodyPr>
            <a:normAutofit lnSpcReduction="1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Use of an extended guide RNA (</a:t>
            </a:r>
            <a:r>
              <a:rPr lang="en-US" dirty="0" err="1"/>
              <a:t>pegRNA</a:t>
            </a:r>
            <a:r>
              <a:rPr lang="en-US" dirty="0"/>
              <a:t>) eliminates the requirement for a PAM (protospacer adjacent motif) sequence adjacent to a target site</a:t>
            </a:r>
          </a:p>
          <a:p>
            <a:pPr marL="687388" lvl="1" indent="-227013"/>
            <a:r>
              <a:rPr lang="en-US" dirty="0"/>
              <a:t>can be used for point mutations, insertions, and deletions, substitutions, or a combination thereof</a:t>
            </a:r>
          </a:p>
          <a:p>
            <a:pPr marL="687388" lvl="1" indent="-227013"/>
            <a:r>
              <a:rPr lang="en-US" dirty="0"/>
              <a:t>less DNA off-target activity compared to CRISPR/Cas9</a:t>
            </a:r>
          </a:p>
        </p:txBody>
      </p:sp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405D7BE9-FFF0-6D3C-2869-2318852EEC44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129955" y="1182687"/>
            <a:ext cx="4306997" cy="3584761"/>
          </a:xfrm>
        </p:spPr>
      </p:pic>
    </p:spTree>
    <p:extLst>
      <p:ext uri="{BB962C8B-B14F-4D97-AF65-F5344CB8AC3E}">
        <p14:creationId xmlns:p14="http://schemas.microsoft.com/office/powerpoint/2010/main" val="20264422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Comparisons of different Editing Techniques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271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D4E1-36F9-A39B-1CC0-AFF695A0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CRISPR/Cas9, Base Editing, and Prime Editing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7E2A49E-6B62-6320-95A2-A0DC9F35611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686" y="1690106"/>
            <a:ext cx="2082366" cy="2086288"/>
          </a:xfr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67C0446-7939-4E45-7FCE-3F02F6080736}"/>
              </a:ext>
            </a:extLst>
          </p:cNvPr>
          <p:cNvSpPr/>
          <p:nvPr/>
        </p:nvSpPr>
        <p:spPr>
          <a:xfrm>
            <a:off x="2106412" y="3601553"/>
            <a:ext cx="155776" cy="75097"/>
          </a:xfrm>
          <a:prstGeom prst="rect">
            <a:avLst/>
          </a:prstGeom>
          <a:solidFill>
            <a:srgbClr val="F2F1E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C6825F-48B1-BE34-A758-AA6568EE24FA}"/>
              </a:ext>
            </a:extLst>
          </p:cNvPr>
          <p:cNvGrpSpPr/>
          <p:nvPr/>
        </p:nvGrpSpPr>
        <p:grpSpPr>
          <a:xfrm>
            <a:off x="3351644" y="1254232"/>
            <a:ext cx="2440712" cy="2958037"/>
            <a:chOff x="3351644" y="1254232"/>
            <a:chExt cx="2440712" cy="2958037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818C655-5EA1-8A5D-A82B-20B76DAEE5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351644" y="1254232"/>
              <a:ext cx="2440712" cy="295803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791E432-8A86-B0BA-B2B0-7B0C36240B60}"/>
                </a:ext>
              </a:extLst>
            </p:cNvPr>
            <p:cNvSpPr/>
            <p:nvPr/>
          </p:nvSpPr>
          <p:spPr>
            <a:xfrm>
              <a:off x="5084515" y="2158910"/>
              <a:ext cx="243756" cy="89276"/>
            </a:xfrm>
            <a:prstGeom prst="rect">
              <a:avLst/>
            </a:prstGeom>
            <a:solidFill>
              <a:srgbClr val="F2F1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ACAF018-37AA-C6CB-D073-1D1C825B1793}"/>
              </a:ext>
            </a:extLst>
          </p:cNvPr>
          <p:cNvGrpSpPr/>
          <p:nvPr/>
        </p:nvGrpSpPr>
        <p:grpSpPr>
          <a:xfrm>
            <a:off x="6373948" y="1417094"/>
            <a:ext cx="2206930" cy="2632312"/>
            <a:chOff x="6373948" y="1417094"/>
            <a:chExt cx="2206930" cy="263231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BDE6E4C5-B128-DF92-A434-A8732C843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73948" y="1417094"/>
              <a:ext cx="2206930" cy="2632312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9F84B99-B5E2-8FE5-D9A0-D934C0C31139}"/>
                </a:ext>
              </a:extLst>
            </p:cNvPr>
            <p:cNvSpPr/>
            <p:nvPr/>
          </p:nvSpPr>
          <p:spPr>
            <a:xfrm>
              <a:off x="7758962" y="2121361"/>
              <a:ext cx="99377" cy="126825"/>
            </a:xfrm>
            <a:prstGeom prst="rect">
              <a:avLst/>
            </a:prstGeom>
            <a:solidFill>
              <a:srgbClr val="F2F1E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75C23DA1-5807-DE4B-3D74-186EA9228630}"/>
              </a:ext>
            </a:extLst>
          </p:cNvPr>
          <p:cNvSpPr/>
          <p:nvPr/>
        </p:nvSpPr>
        <p:spPr>
          <a:xfrm>
            <a:off x="3220872" y="2995684"/>
            <a:ext cx="279779" cy="7807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C6F59E-9769-7175-29B6-EADD120DFFBB}"/>
              </a:ext>
            </a:extLst>
          </p:cNvPr>
          <p:cNvSpPr txBox="1"/>
          <p:nvPr/>
        </p:nvSpPr>
        <p:spPr>
          <a:xfrm>
            <a:off x="687686" y="4251328"/>
            <a:ext cx="449620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Katti, A. et al. CRISPR in cancer biology and therapy. Nature Reviews Cancer. 22:259-279(2022)</a:t>
            </a:r>
          </a:p>
        </p:txBody>
      </p:sp>
    </p:spTree>
    <p:extLst>
      <p:ext uri="{BB962C8B-B14F-4D97-AF65-F5344CB8AC3E}">
        <p14:creationId xmlns:p14="http://schemas.microsoft.com/office/powerpoint/2010/main" val="6025082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FD4E1-36F9-A39B-1CC0-AFF695A03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Comparison of CRISPR/Cas9, Base Editing, and Prime Editing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E88FADB-5743-E3EE-2F3F-37467F3367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787160" y="1110064"/>
            <a:ext cx="5324019" cy="11772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310B4F-8B79-3437-F384-1E198EFE1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7159" y="2287339"/>
            <a:ext cx="5324019" cy="19595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468DB7C-BE04-BD08-349B-43349E9EF8A2}"/>
              </a:ext>
            </a:extLst>
          </p:cNvPr>
          <p:cNvSpPr txBox="1"/>
          <p:nvPr/>
        </p:nvSpPr>
        <p:spPr>
          <a:xfrm>
            <a:off x="1787159" y="4256116"/>
            <a:ext cx="53240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Godbout, K. &amp; Tremblay, J.P. Prime Editing for Human Gene Therapy: Where Are We Now? Cells – Review. 12(4):536(2023)</a:t>
            </a:r>
          </a:p>
        </p:txBody>
      </p:sp>
    </p:spTree>
    <p:extLst>
      <p:ext uri="{BB962C8B-B14F-4D97-AF65-F5344CB8AC3E}">
        <p14:creationId xmlns:p14="http://schemas.microsoft.com/office/powerpoint/2010/main" val="3274099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Complexity of Patent Landscapes: </a:t>
            </a:r>
            <a:br>
              <a:rPr lang="en-US" dirty="0"/>
            </a:br>
            <a:r>
              <a:rPr lang="en-US" dirty="0"/>
              <a:t>Cas9 vs. Cas12a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6160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4EF0F6-065B-AA22-E736-D335F40A0F42}"/>
              </a:ext>
            </a:extLst>
          </p:cNvPr>
          <p:cNvSpPr txBox="1"/>
          <p:nvPr/>
        </p:nvSpPr>
        <p:spPr>
          <a:xfrm>
            <a:off x="261258" y="987417"/>
            <a:ext cx="823876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38DC3640-6D63-35C8-4B9E-248867677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750" t="6693" r="40625" b="55166"/>
          <a:stretch/>
        </p:blipFill>
        <p:spPr>
          <a:xfrm>
            <a:off x="42455" y="56604"/>
            <a:ext cx="5910218" cy="295510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9CFF8-6FF9-36A4-E6A2-33D7F53B862A}"/>
              </a:ext>
            </a:extLst>
          </p:cNvPr>
          <p:cNvSpPr txBox="1"/>
          <p:nvPr/>
        </p:nvSpPr>
        <p:spPr>
          <a:xfrm>
            <a:off x="6035266" y="83989"/>
            <a:ext cx="2571217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Cas9: Assignee Collaboration Map</a:t>
            </a:r>
          </a:p>
        </p:txBody>
      </p:sp>
      <p:pic>
        <p:nvPicPr>
          <p:cNvPr id="29" name="Picture 4">
            <a:extLst>
              <a:ext uri="{FF2B5EF4-FFF2-40B4-BE49-F238E27FC236}">
                <a16:creationId xmlns:a16="http://schemas.microsoft.com/office/drawing/2014/main" id="{71DB9C98-8CB8-90E9-6DEA-53D8177DD0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250" t="6692" r="28438" b="35092"/>
          <a:stretch/>
        </p:blipFill>
        <p:spPr>
          <a:xfrm>
            <a:off x="5366006" y="2362144"/>
            <a:ext cx="3477520" cy="23453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827359C-4DFE-0931-B24D-F31481B386B7}"/>
              </a:ext>
            </a:extLst>
          </p:cNvPr>
          <p:cNvSpPr txBox="1"/>
          <p:nvPr/>
        </p:nvSpPr>
        <p:spPr>
          <a:xfrm>
            <a:off x="3404552" y="4678970"/>
            <a:ext cx="52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charts were created on the Questel's IP 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5525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4EF0F6-065B-AA22-E736-D335F40A0F42}"/>
              </a:ext>
            </a:extLst>
          </p:cNvPr>
          <p:cNvSpPr txBox="1"/>
          <p:nvPr/>
        </p:nvSpPr>
        <p:spPr>
          <a:xfrm>
            <a:off x="261258" y="987417"/>
            <a:ext cx="823876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9CFF8-6FF9-36A4-E6A2-33D7F53B862A}"/>
              </a:ext>
            </a:extLst>
          </p:cNvPr>
          <p:cNvSpPr txBox="1"/>
          <p:nvPr/>
        </p:nvSpPr>
        <p:spPr>
          <a:xfrm>
            <a:off x="5876545" y="109242"/>
            <a:ext cx="274273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Cas12a: Assignee Collaboration Map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11F610-8D53-28D8-BF90-312EE95622F5}"/>
              </a:ext>
            </a:extLst>
          </p:cNvPr>
          <p:cNvSpPr txBox="1"/>
          <p:nvPr/>
        </p:nvSpPr>
        <p:spPr>
          <a:xfrm>
            <a:off x="3404552" y="4678970"/>
            <a:ext cx="52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charts were created on the Questel's IP 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B6CFEF8F-4760-EE08-1F71-A23DCB935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38" t="6691" r="36875" b="51152"/>
          <a:stretch/>
        </p:blipFill>
        <p:spPr>
          <a:xfrm>
            <a:off x="66596" y="0"/>
            <a:ext cx="5216847" cy="2960915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7F24A4B-4644-DFE1-FD64-2E22273D84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500" t="50855" r="27500" b="966"/>
          <a:stretch/>
        </p:blipFill>
        <p:spPr>
          <a:xfrm>
            <a:off x="3545374" y="2005343"/>
            <a:ext cx="5257613" cy="2628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978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9CFF8-6FF9-36A4-E6A2-33D7F53B862A}"/>
              </a:ext>
            </a:extLst>
          </p:cNvPr>
          <p:cNvSpPr txBox="1"/>
          <p:nvPr/>
        </p:nvSpPr>
        <p:spPr>
          <a:xfrm>
            <a:off x="5914448" y="483132"/>
            <a:ext cx="249613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Cas9: Top 30 Assignees by Family</a:t>
            </a:r>
            <a:br>
              <a:rPr lang="en-US" dirty="0"/>
            </a:br>
            <a:r>
              <a:rPr lang="en-US" dirty="0"/>
              <a:t>(X-Axis Scale is to 160 Families)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579557-8F26-C079-25DA-E28C39D51A55}"/>
              </a:ext>
            </a:extLst>
          </p:cNvPr>
          <p:cNvSpPr txBox="1"/>
          <p:nvPr/>
        </p:nvSpPr>
        <p:spPr>
          <a:xfrm>
            <a:off x="5913159" y="2591660"/>
            <a:ext cx="270612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Cas12a: Top 30 Assignees by Family </a:t>
            </a:r>
            <a:br>
              <a:rPr lang="en-US" dirty="0"/>
            </a:br>
            <a:r>
              <a:rPr lang="en-US" dirty="0"/>
              <a:t>(X-Axis Scale is to 50 Families)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76A1EB-8000-5666-C1A1-FDECC06500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25" y="2399744"/>
            <a:ext cx="5680612" cy="21416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9DFBA6-CE08-4D6A-C2D1-459605CD5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59" y="1245400"/>
            <a:ext cx="2247900" cy="600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04EF0F6-065B-AA22-E736-D335F40A0F42}"/>
              </a:ext>
            </a:extLst>
          </p:cNvPr>
          <p:cNvSpPr txBox="1"/>
          <p:nvPr/>
        </p:nvSpPr>
        <p:spPr>
          <a:xfrm>
            <a:off x="5750438" y="987417"/>
            <a:ext cx="2749582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270706-4D62-012E-8621-E3B6C82FF3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3159" y="3171368"/>
            <a:ext cx="2247900" cy="6000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B6EFDF0-B9F3-795F-8B1B-583EBDE47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25" y="85064"/>
            <a:ext cx="5680612" cy="23146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2F239E-290E-262A-7C4C-CF28BEF21B30}"/>
              </a:ext>
            </a:extLst>
          </p:cNvPr>
          <p:cNvSpPr txBox="1"/>
          <p:nvPr/>
        </p:nvSpPr>
        <p:spPr>
          <a:xfrm>
            <a:off x="3404552" y="4678970"/>
            <a:ext cx="52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charts were created on the Questel's IP 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39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EF0F6-065B-AA22-E736-D335F40A0F42}"/>
              </a:ext>
            </a:extLst>
          </p:cNvPr>
          <p:cNvSpPr txBox="1"/>
          <p:nvPr/>
        </p:nvSpPr>
        <p:spPr>
          <a:xfrm>
            <a:off x="4434114" y="849810"/>
            <a:ext cx="4065905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51B0B1-51C4-E33A-EE4B-38259FDC86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579" y="173851"/>
            <a:ext cx="4700209" cy="21206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829CFF8-6FF9-36A4-E6A2-33D7F53B862A}"/>
              </a:ext>
            </a:extLst>
          </p:cNvPr>
          <p:cNvSpPr txBox="1"/>
          <p:nvPr/>
        </p:nvSpPr>
        <p:spPr>
          <a:xfrm>
            <a:off x="5307864" y="745935"/>
            <a:ext cx="316336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Cas9: Top Assignees With Pats/Apps Cited </a:t>
            </a:r>
            <a:br>
              <a:rPr lang="en-US" dirty="0"/>
            </a:br>
            <a:r>
              <a:rPr lang="en-US" dirty="0"/>
              <a:t>by Later Pats/Apps</a:t>
            </a:r>
            <a:br>
              <a:rPr lang="en-US" dirty="0"/>
            </a:br>
            <a:r>
              <a:rPr lang="en-US" dirty="0"/>
              <a:t>(X-Axis Scale is to 1,000 Forward Citations)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0A003A-8D27-B898-AB43-0FB48AA64BE8}"/>
              </a:ext>
            </a:extLst>
          </p:cNvPr>
          <p:cNvSpPr txBox="1"/>
          <p:nvPr/>
        </p:nvSpPr>
        <p:spPr>
          <a:xfrm>
            <a:off x="5307864" y="2973281"/>
            <a:ext cx="3317960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Cas12a: Top Assignees With Pats/Apps Cited </a:t>
            </a:r>
            <a:br>
              <a:rPr lang="en-US" dirty="0"/>
            </a:br>
            <a:r>
              <a:rPr lang="en-US" dirty="0"/>
              <a:t>by Later Pats/Apps</a:t>
            </a:r>
            <a:br>
              <a:rPr lang="en-US" dirty="0"/>
            </a:br>
            <a:r>
              <a:rPr lang="en-US" dirty="0"/>
              <a:t>(X-Axis Scale is to 50 Forward Citations)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796C79F-BF58-727E-72A7-935D2919D3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71" y="2336171"/>
            <a:ext cx="5074788" cy="21636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7154CE7-14F6-89ED-46BC-3EC1E82D177D}"/>
              </a:ext>
            </a:extLst>
          </p:cNvPr>
          <p:cNvSpPr txBox="1"/>
          <p:nvPr/>
        </p:nvSpPr>
        <p:spPr>
          <a:xfrm>
            <a:off x="3404552" y="4678970"/>
            <a:ext cx="52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charts were created on the Questel's IP 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72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EF0F6-065B-AA22-E736-D335F40A0F42}"/>
              </a:ext>
            </a:extLst>
          </p:cNvPr>
          <p:cNvSpPr txBox="1"/>
          <p:nvPr/>
        </p:nvSpPr>
        <p:spPr>
          <a:xfrm>
            <a:off x="4572000" y="987417"/>
            <a:ext cx="3928019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9CFF8-6FF9-36A4-E6A2-33D7F53B862A}"/>
              </a:ext>
            </a:extLst>
          </p:cNvPr>
          <p:cNvSpPr txBox="1"/>
          <p:nvPr/>
        </p:nvSpPr>
        <p:spPr>
          <a:xfrm>
            <a:off x="4971144" y="456471"/>
            <a:ext cx="37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Cas9: Top Assignees by Year (Pending and Granted)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50 or More Pats/Apps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at Least 1 Top Cited </a:t>
            </a:r>
            <a:br>
              <a:rPr lang="en-US" dirty="0"/>
            </a:br>
            <a:r>
              <a:rPr lang="en-US" dirty="0"/>
              <a:t>Pat/App plus at Least 5 Total Pats/Apps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244-619C-A811-D4F6-6F9984FCA5C6}"/>
              </a:ext>
            </a:extLst>
          </p:cNvPr>
          <p:cNvSpPr txBox="1"/>
          <p:nvPr/>
        </p:nvSpPr>
        <p:spPr>
          <a:xfrm>
            <a:off x="4971144" y="2503534"/>
            <a:ext cx="37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Cas12a: Top Assignees by Year (Pending &amp; Granted)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15 or More Pats/Apps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at Least 1 Top Cited </a:t>
            </a:r>
            <a:br>
              <a:rPr lang="en-US" dirty="0"/>
            </a:br>
            <a:r>
              <a:rPr lang="en-US" dirty="0"/>
              <a:t>Pat/App plus at Least 5 Total Pats/Apps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20A499-E304-D6A7-39C0-53F31709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9" y="2312302"/>
            <a:ext cx="4753429" cy="22291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2D549EE-F2DE-EBAD-35C7-4330681A1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9" y="48076"/>
            <a:ext cx="4753429" cy="220456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093F4C0-9806-4F7C-CFA9-FEB37D78D03E}"/>
              </a:ext>
            </a:extLst>
          </p:cNvPr>
          <p:cNvSpPr txBox="1"/>
          <p:nvPr/>
        </p:nvSpPr>
        <p:spPr>
          <a:xfrm>
            <a:off x="3404552" y="4678970"/>
            <a:ext cx="52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charts were created on the Questel's IP 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13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CRISPR/Cas9 Editing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08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889DE-F897-2644-60BA-F6FD611F660F}"/>
              </a:ext>
            </a:extLst>
          </p:cNvPr>
          <p:cNvSpPr txBox="1"/>
          <p:nvPr/>
        </p:nvSpPr>
        <p:spPr>
          <a:xfrm>
            <a:off x="3404552" y="4678970"/>
            <a:ext cx="526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These charts were created on the Questel's IP 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4EF0F6-065B-AA22-E736-D335F40A0F42}"/>
              </a:ext>
            </a:extLst>
          </p:cNvPr>
          <p:cNvSpPr txBox="1"/>
          <p:nvPr/>
        </p:nvSpPr>
        <p:spPr>
          <a:xfrm>
            <a:off x="3570514" y="987417"/>
            <a:ext cx="4929506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829CFF8-6FF9-36A4-E6A2-33D7F53B862A}"/>
              </a:ext>
            </a:extLst>
          </p:cNvPr>
          <p:cNvSpPr txBox="1"/>
          <p:nvPr/>
        </p:nvSpPr>
        <p:spPr>
          <a:xfrm>
            <a:off x="725715" y="64087"/>
            <a:ext cx="37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Cas9: Top Assignees by Year (Pending &amp; Granted)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50 or More Pats/Apps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at Least 1 Top Cited </a:t>
            </a:r>
            <a:br>
              <a:rPr lang="en-US" dirty="0"/>
            </a:br>
            <a:r>
              <a:rPr lang="en-US" dirty="0"/>
              <a:t>Pat/App plus at Least 5 Total Pats/Apps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587244-619C-A811-D4F6-6F9984FCA5C6}"/>
              </a:ext>
            </a:extLst>
          </p:cNvPr>
          <p:cNvSpPr txBox="1"/>
          <p:nvPr/>
        </p:nvSpPr>
        <p:spPr>
          <a:xfrm>
            <a:off x="5041401" y="64087"/>
            <a:ext cx="377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Cas12a: Top Assignees by Year (Pending &amp; Granted)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15 or More Pats/Apps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Organizations with at Least 1 Top Cited </a:t>
            </a:r>
            <a:br>
              <a:rPr lang="en-US" dirty="0"/>
            </a:br>
            <a:r>
              <a:rPr lang="en-US" dirty="0"/>
              <a:t>Pat/App plus at Least 5 Total Pats/Apps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B31DB2-98DA-0F0B-5118-C7BBDEADB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435" y="951493"/>
            <a:ext cx="3684135" cy="36132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F915E2-052F-C752-827F-F817F15FA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9511" y="913095"/>
            <a:ext cx="3899809" cy="372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80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China Currently is the Most Prolific Filer </a:t>
            </a:r>
            <a:br>
              <a:rPr lang="en-US" dirty="0"/>
            </a:br>
            <a:r>
              <a:rPr lang="en-US" dirty="0"/>
              <a:t>of CRISPR Cas9 &amp; Cas12a Patents &amp; Applications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209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9D964A5-4571-EC30-4049-79202CC5D323}"/>
              </a:ext>
            </a:extLst>
          </p:cNvPr>
          <p:cNvSpPr txBox="1"/>
          <p:nvPr/>
        </p:nvSpPr>
        <p:spPr>
          <a:xfrm>
            <a:off x="7476672" y="940526"/>
            <a:ext cx="10664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889DE-F897-2644-60BA-F6FD611F660F}"/>
              </a:ext>
            </a:extLst>
          </p:cNvPr>
          <p:cNvSpPr txBox="1"/>
          <p:nvPr/>
        </p:nvSpPr>
        <p:spPr>
          <a:xfrm>
            <a:off x="3622913" y="4680693"/>
            <a:ext cx="49963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chart was created on the Questel's IP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880D8D0-6B64-E952-F3C1-7C635EA5DCA1}"/>
              </a:ext>
            </a:extLst>
          </p:cNvPr>
          <p:cNvSpPr txBox="1"/>
          <p:nvPr/>
        </p:nvSpPr>
        <p:spPr>
          <a:xfrm>
            <a:off x="939241" y="83809"/>
            <a:ext cx="726551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Cas9: Granted Patents and Pending Applications by Family: Top 5 Priority Countries, Not Including WO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AAEAEA-984B-9019-21A5-32B505A9A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8" y="430004"/>
            <a:ext cx="8829774" cy="393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6623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59D964A5-4571-EC30-4049-79202CC5D323}"/>
              </a:ext>
            </a:extLst>
          </p:cNvPr>
          <p:cNvSpPr txBox="1"/>
          <p:nvPr/>
        </p:nvSpPr>
        <p:spPr>
          <a:xfrm>
            <a:off x="7476672" y="940526"/>
            <a:ext cx="1066437" cy="3000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4F060B-DA3D-6FB2-D8D8-8D09109CE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2889DE-F897-2644-60BA-F6FD611F660F}"/>
              </a:ext>
            </a:extLst>
          </p:cNvPr>
          <p:cNvSpPr txBox="1"/>
          <p:nvPr/>
        </p:nvSpPr>
        <p:spPr>
          <a:xfrm>
            <a:off x="3447144" y="4634148"/>
            <a:ext cx="5172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This chart was created on the Questel's IP Business Intelligence application Orbit Intelligence. </a:t>
            </a:r>
            <a:br>
              <a:rPr lang="en-US" sz="1000" dirty="0"/>
            </a:br>
            <a:r>
              <a:rPr lang="en-US" sz="1000" dirty="0"/>
              <a:t>More information available at questel.com. </a:t>
            </a: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A92D819-66A6-82B5-E299-E23879F19EA2}"/>
              </a:ext>
            </a:extLst>
          </p:cNvPr>
          <p:cNvSpPr txBox="1"/>
          <p:nvPr/>
        </p:nvSpPr>
        <p:spPr>
          <a:xfrm>
            <a:off x="939241" y="83809"/>
            <a:ext cx="748630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Cas12a: Granted Patents and Pending Applications by Family: Top 5 Priority Countries, Not Including WO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5CB66E-9EE0-6A40-0BD5-CC714547B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4" y="383892"/>
            <a:ext cx="8774838" cy="402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19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 Contested Proceedings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382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DA167-E7E5-D432-EF53-3FA0DD5D4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D18930B-EFC0-4C27-6E76-4F6A13F63B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39540" y="992541"/>
            <a:ext cx="8202862" cy="35438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0694C-3094-5967-8A80-EA1C579A9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2796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84C49-AB97-4AD8-571C-532B2C11B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 Interferences: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7D713FD-734E-A83E-F637-5AED4DE562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67936" y="1074127"/>
            <a:ext cx="7127204" cy="340945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3334B7-0544-36BC-508F-EE031FBE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26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CA231-7E51-8C76-BEA3-289B3D9BD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No. 106,048: Broad v. UC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D44AFF5-0452-7854-9D4F-E4237940CAC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3117" y="1156607"/>
            <a:ext cx="7880467" cy="318316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2C2EA-E125-260B-A28E-A8F6470A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140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A1AF-9242-1C64-46DC-F7D2B576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No. 106,115: UC v. Broad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5843153-5772-D6F8-1D91-F9664D86C6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40397" y="1121682"/>
            <a:ext cx="8102006" cy="34067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0DA6D-605C-1343-161D-B851DB8E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7644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A1AF-9242-1C64-46DC-F7D2B576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No. 106,115: UC v. Broad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0DA6D-605C-1343-161D-B851DB8E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221756C-4941-276F-E0DE-EFEC4D831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567" y="1182688"/>
            <a:ext cx="6066915" cy="326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5142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6E41F-248E-8BBE-1E09-E8556323CB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CRISPR/Cas Patents at a Glance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E9512-BFB4-35AD-B733-5FF21FCB5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Content Placeholder 5" descr="A graph showing the number of crispr patent&#10;&#10;Description automatically generated">
            <a:extLst>
              <a:ext uri="{FF2B5EF4-FFF2-40B4-BE49-F238E27FC236}">
                <a16:creationId xmlns:a16="http://schemas.microsoft.com/office/drawing/2014/main" id="{1FBC61A5-8EB1-C8B0-32EF-A63C6701D8E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3" t="15824" r="6940" b="6402"/>
          <a:stretch/>
        </p:blipFill>
        <p:spPr>
          <a:xfrm>
            <a:off x="1682510" y="1693289"/>
            <a:ext cx="5417777" cy="276842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61CA94B-5226-8B84-5632-A6CAEE2BB9D4}"/>
              </a:ext>
            </a:extLst>
          </p:cNvPr>
          <p:cNvSpPr txBox="1"/>
          <p:nvPr/>
        </p:nvSpPr>
        <p:spPr>
          <a:xfrm>
            <a:off x="1682510" y="4246269"/>
            <a:ext cx="224292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CENTREDOC - </a:t>
            </a:r>
            <a:r>
              <a:rPr lang="en-US" sz="800" i="1" dirty="0">
                <a:latin typeface="Arial" panose="020B0604020202020204" pitchFamily="34" charset="0"/>
                <a:cs typeface="Arial" panose="020B0604020202020204" pitchFamily="34" charset="0"/>
              </a:rPr>
              <a:t>August 2022 monthly update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962AD2D-5A8E-711C-1BF3-860AB528F199}"/>
              </a:ext>
            </a:extLst>
          </p:cNvPr>
          <p:cNvSpPr txBox="1">
            <a:spLocks/>
          </p:cNvSpPr>
          <p:nvPr/>
        </p:nvSpPr>
        <p:spPr>
          <a:xfrm>
            <a:off x="340397" y="1182335"/>
            <a:ext cx="8102004" cy="51095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210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600" b="1" dirty="0"/>
              <a:t>15,000+ Patent Families</a:t>
            </a:r>
          </a:p>
        </p:txBody>
      </p:sp>
    </p:spTree>
    <p:extLst>
      <p:ext uri="{BB962C8B-B14F-4D97-AF65-F5344CB8AC3E}">
        <p14:creationId xmlns:p14="http://schemas.microsoft.com/office/powerpoint/2010/main" val="25578870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CA1AF-9242-1C64-46DC-F7D2B576E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No. 106,115: UC v. Broad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B0DA6D-605C-1343-161D-B851DB8EA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6" name="Content Placeholder 5" descr="A timeline of key dates&#10;&#10;Description automatically generated">
            <a:extLst>
              <a:ext uri="{FF2B5EF4-FFF2-40B4-BE49-F238E27FC236}">
                <a16:creationId xmlns:a16="http://schemas.microsoft.com/office/drawing/2014/main" id="{2F96EF8C-61BF-74F7-6D78-4E29E0A972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014" y="1182688"/>
            <a:ext cx="3688022" cy="3263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5807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2B4B0-0BBB-496B-82DA-E27A6F4DE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No. 106,126: Broad v. </a:t>
            </a:r>
            <a:r>
              <a:rPr lang="en-US" dirty="0" err="1"/>
              <a:t>Toolgen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390C43-3C1F-05A4-9C35-ED583E6FD9D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4568" y="1117599"/>
            <a:ext cx="7802117" cy="3381829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FACD31-D0D0-7EA2-15F2-29A582E8D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1761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9CF99-932A-2780-3ED2-8A1F4A6E7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Interference No. 106,133: Broad v. Sigma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BA306C-1C99-D88E-B76F-E135E55F8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6679CA-5D91-42F2-5025-1ACB4A911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286" y="1155921"/>
            <a:ext cx="7272339" cy="335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7911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325" y="2008077"/>
            <a:ext cx="7200483" cy="692726"/>
          </a:xfrm>
        </p:spPr>
        <p:txBody>
          <a:bodyPr>
            <a:normAutofit/>
          </a:bodyPr>
          <a:lstStyle/>
          <a:p>
            <a:r>
              <a:rPr lang="en-US" sz="2400" dirty="0"/>
              <a:t>CRISPR-Cas9 Therapeutic Licensing Landscape 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88662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0CA4-B2F4-FA5F-0BF8-4BBE53CAD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Cas9 Therapeutic Licensing: Background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E5497C-1A86-7851-FC6C-FECDF5BE67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012" y="1114424"/>
            <a:ext cx="6471397" cy="244792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4C88C1-D84B-C785-534D-0043E0B16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0057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2D628-F83C-5286-4BA9-72115B1F3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CRISPR-Cas9 Therapeutic Licensing: Landscape Summary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4993155-C8FB-3181-A5A4-3D27AC7507B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23899" y="1123950"/>
            <a:ext cx="7096125" cy="343298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1FF5AF-5A9D-E89B-377B-F9CFB1749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472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8DC63E2-176B-8727-4612-A7075659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Cas9 Major Players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996B62-AB0A-8AEE-8D35-D85203E605F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Cas9 Foundational IP</a:t>
            </a:r>
          </a:p>
          <a:p>
            <a:pPr marL="687388" lvl="1" indent="-227013"/>
            <a:r>
              <a:rPr lang="en-US" dirty="0"/>
              <a:t>Broad/MIT/Harvard</a:t>
            </a:r>
          </a:p>
          <a:p>
            <a:pPr marL="687388" lvl="1" indent="-227013"/>
            <a:r>
              <a:rPr lang="en-US" dirty="0"/>
              <a:t>CVC (Cal/Vienna/Charpentier)</a:t>
            </a:r>
          </a:p>
          <a:p>
            <a:pPr marL="687388" lvl="1" indent="-227013"/>
            <a:endParaRPr lang="en-US" dirty="0"/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Exclusively licensed to:</a:t>
            </a:r>
          </a:p>
          <a:p>
            <a:pPr marL="741363" lvl="1" indent="-227013"/>
            <a:r>
              <a:rPr lang="en-US" dirty="0">
                <a:solidFill>
                  <a:schemeClr val="accent5"/>
                </a:solidFill>
              </a:rPr>
              <a:t>CRISPR Therapeutics*</a:t>
            </a:r>
          </a:p>
          <a:p>
            <a:pPr marL="741363" lvl="1" indent="-227013"/>
            <a:r>
              <a:rPr lang="en-US" dirty="0" err="1">
                <a:solidFill>
                  <a:schemeClr val="accent5"/>
                </a:solidFill>
              </a:rPr>
              <a:t>Intellia</a:t>
            </a:r>
            <a:r>
              <a:rPr lang="en-US" dirty="0">
                <a:solidFill>
                  <a:schemeClr val="accent5"/>
                </a:solidFill>
              </a:rPr>
              <a:t> Therapeutics*</a:t>
            </a:r>
          </a:p>
          <a:p>
            <a:pPr marL="741363" lvl="1" indent="-227013"/>
            <a:r>
              <a:rPr lang="en-US" dirty="0">
                <a:solidFill>
                  <a:schemeClr val="accent5"/>
                </a:solidFill>
              </a:rPr>
              <a:t>Editas Medicine*</a:t>
            </a:r>
          </a:p>
          <a:p>
            <a:pPr marL="741363" lvl="1" indent="-227013"/>
            <a:r>
              <a:rPr lang="en-US" dirty="0"/>
              <a:t>Caribou Biosciences</a:t>
            </a:r>
          </a:p>
          <a:p>
            <a:pPr marL="741363" lvl="1" indent="-227013"/>
            <a:r>
              <a:rPr lang="en-US" dirty="0"/>
              <a:t>ERS Genomics</a:t>
            </a:r>
          </a:p>
          <a:p>
            <a:pPr marL="0" lvl="1" indent="0">
              <a:buNone/>
            </a:pPr>
            <a:endParaRPr lang="en-US" dirty="0"/>
          </a:p>
          <a:p>
            <a:pPr marL="0" lvl="1" indent="0">
              <a:buNone/>
            </a:pPr>
            <a:r>
              <a:rPr lang="en-US" dirty="0">
                <a:solidFill>
                  <a:schemeClr val="accent5"/>
                </a:solidFill>
              </a:rPr>
              <a:t>*For human therapeutic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C55794-F71E-F274-352E-015559A8B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8" name="Content Placeholder 7" descr="CRISPR">
            <a:extLst>
              <a:ext uri="{FF2B5EF4-FFF2-40B4-BE49-F238E27FC236}">
                <a16:creationId xmlns:a16="http://schemas.microsoft.com/office/drawing/2014/main" id="{BBEDE516-8541-4D43-8E0E-A444B4EF40CC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82687"/>
            <a:ext cx="3870401" cy="37929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6594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DC3FA5B-3239-3796-F3F6-A7FA03526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CRISPR Works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55C658-531E-8812-82CD-1D57636DD3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600" dirty="0"/>
              <a:t>Cas9 precisely binds DNA by sgRNA guidance and generates double-strand break (DSB) at a specific site of the target DNA</a:t>
            </a:r>
          </a:p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sz="1600" dirty="0"/>
              <a:t>CRISPR editing of genetic sequences can be used to:</a:t>
            </a:r>
          </a:p>
          <a:p>
            <a:pPr marL="344488">
              <a:spcBef>
                <a:spcPts val="600"/>
              </a:spcBef>
            </a:pPr>
            <a:r>
              <a:rPr lang="en-US" sz="1600" dirty="0"/>
              <a:t>(</a:t>
            </a:r>
            <a:r>
              <a:rPr lang="en-US" sz="1600" dirty="0" err="1"/>
              <a:t>i</a:t>
            </a:r>
            <a:r>
              <a:rPr lang="en-US" sz="1600" dirty="0"/>
              <a:t>) inactivate genes or delete DNA segments by non-homologous end joining (NHEJ) or</a:t>
            </a:r>
          </a:p>
          <a:p>
            <a:pPr marL="344488">
              <a:spcBef>
                <a:spcPts val="600"/>
              </a:spcBef>
            </a:pPr>
            <a:r>
              <a:rPr lang="en-US" sz="1600" dirty="0"/>
              <a:t>(ii) insert DNA templates into the gene via homology directed repair (HDR)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D2C4D-E531-6FD7-C5B0-D7AEC6CF7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BA469-66B4-82BD-3B4C-D6209AEBACF2}"/>
              </a:ext>
            </a:extLst>
          </p:cNvPr>
          <p:cNvSpPr txBox="1"/>
          <p:nvPr/>
        </p:nvSpPr>
        <p:spPr>
          <a:xfrm>
            <a:off x="4510088" y="4513622"/>
            <a:ext cx="382526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Jinek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M. A programmable dual-RNA-guided DNA endonuclease in adaptive bacterial immunity. Science. 337(6096):816-821(2012).</a:t>
            </a:r>
          </a:p>
        </p:txBody>
      </p:sp>
      <p:pic>
        <p:nvPicPr>
          <p:cNvPr id="20" name="Content Placeholder 19">
            <a:extLst>
              <a:ext uri="{FF2B5EF4-FFF2-40B4-BE49-F238E27FC236}">
                <a16:creationId xmlns:a16="http://schemas.microsoft.com/office/drawing/2014/main" id="{9FEE4889-0510-6A04-8DCC-A03248C9BCE1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510088" y="1432397"/>
            <a:ext cx="3932237" cy="2764481"/>
          </a:xfrm>
        </p:spPr>
      </p:pic>
    </p:spTree>
    <p:extLst>
      <p:ext uri="{BB962C8B-B14F-4D97-AF65-F5344CB8AC3E}">
        <p14:creationId xmlns:p14="http://schemas.microsoft.com/office/powerpoint/2010/main" val="395708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3EFDEA-0579-235E-56BC-01A4AB3D0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Exemplary Alternative Cas Nucleases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2397D-9B9F-9A83-3ECA-38CF94FDD67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marL="227013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Cas12</a:t>
            </a:r>
          </a:p>
          <a:p>
            <a:pPr>
              <a:spcBef>
                <a:spcPts val="0"/>
              </a:spcBef>
            </a:pPr>
            <a:r>
              <a:rPr lang="en-US" sz="1200" dirty="0"/>
              <a:t>Zetsche, B. et al. Cpf1 is a single RNA-guided endonuclease of a class 2 CRISPR-Cas system. Cell. 163:759–771(2015).</a:t>
            </a:r>
          </a:p>
          <a:p>
            <a:pPr marL="227013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 err="1"/>
              <a:t>CasX</a:t>
            </a:r>
            <a:endParaRPr lang="en-US" sz="1600" dirty="0"/>
          </a:p>
          <a:p>
            <a:pPr>
              <a:spcBef>
                <a:spcPts val="0"/>
              </a:spcBef>
            </a:pPr>
            <a:r>
              <a:rPr lang="en-US" sz="1200" dirty="0"/>
              <a:t>Liu, J. et al. </a:t>
            </a:r>
            <a:r>
              <a:rPr lang="en-US" sz="1200" dirty="0" err="1"/>
              <a:t>CasX</a:t>
            </a:r>
            <a:r>
              <a:rPr lang="en-US" sz="1200" dirty="0"/>
              <a:t> enzymes comprise a distinct family of RNA-guided genome editors. Nature. 566(7743):218-223(2019).</a:t>
            </a:r>
          </a:p>
          <a:p>
            <a:pPr marL="227013" indent="-227013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dirty="0"/>
              <a:t>Cas13</a:t>
            </a:r>
          </a:p>
          <a:p>
            <a:pPr>
              <a:spcBef>
                <a:spcPts val="0"/>
              </a:spcBef>
            </a:pPr>
            <a:r>
              <a:rPr lang="en-US" sz="1200" dirty="0" err="1"/>
              <a:t>Abudayyeh</a:t>
            </a:r>
            <a:r>
              <a:rPr lang="en-US" sz="1200" dirty="0"/>
              <a:t>, O.O. et al. C2c2 is a single-component programmable RNA-guided RNA-targeting CRISPR effector. Science 353, aaf5573 (2016); East-</a:t>
            </a:r>
            <a:r>
              <a:rPr lang="en-US" sz="1200" dirty="0" err="1"/>
              <a:t>Seletsky</a:t>
            </a:r>
            <a:r>
              <a:rPr lang="en-US" sz="1200" dirty="0"/>
              <a:t>, A. et al. Two distinct RNase activities of CRISPR-C2c2 enable guide-RNA processing and RNA detection. Nature 538, 270–273 (2016).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933769-C35A-BA35-154B-C1496AC87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CA022EA-C5CB-DDF3-65B9-32119E7F3BA9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5438240" y="1134638"/>
            <a:ext cx="2367514" cy="1835442"/>
          </a:xfr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4B615CC-BF1A-540B-61E3-7BD347677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7610" y="3052356"/>
            <a:ext cx="2763861" cy="15359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7D590C-513F-E483-724F-FD275FC39DF9}"/>
              </a:ext>
            </a:extLst>
          </p:cNvPr>
          <p:cNvSpPr txBox="1"/>
          <p:nvPr/>
        </p:nvSpPr>
        <p:spPr>
          <a:xfrm>
            <a:off x="5307610" y="4612648"/>
            <a:ext cx="313479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Hillary, V.E. &amp;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Ceasar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, S.A. A Review on the Mechanism and Applications of CRISPR/Cas9/Cas12/Cas13/Cas14 Proteins Utilized for Genome Engineering. Mol </a:t>
            </a:r>
            <a:r>
              <a:rPr lang="en-US" sz="800" dirty="0" err="1">
                <a:latin typeface="Arial" panose="020B0604020202020204" pitchFamily="34" charset="0"/>
                <a:cs typeface="Arial" panose="020B0604020202020204" pitchFamily="34" charset="0"/>
              </a:rPr>
              <a:t>Biotechnol</a:t>
            </a:r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. 65(3):311-325(2023).</a:t>
            </a:r>
          </a:p>
        </p:txBody>
      </p:sp>
    </p:spTree>
    <p:extLst>
      <p:ext uri="{BB962C8B-B14F-4D97-AF65-F5344CB8AC3E}">
        <p14:creationId xmlns:p14="http://schemas.microsoft.com/office/powerpoint/2010/main" val="8632789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Precision Base Editing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413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75CC4-7B1E-73FD-F1FE-6D38E7E67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Base Editing Mechanism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373C5-E51F-8C1C-8835-933A5410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7111456-4B79-65FD-85D8-6538C25686B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27013" indent="-227013">
              <a:buFont typeface="Arial" panose="020B0604020202020204" pitchFamily="34" charset="0"/>
              <a:buChar char="•"/>
            </a:pPr>
            <a:r>
              <a:rPr lang="en-US" dirty="0"/>
              <a:t>Allows introduction of point mutations in DNA without generating double-strand break (DSB)</a:t>
            </a:r>
          </a:p>
          <a:p>
            <a:pPr marL="741363" lvl="1" indent="-227013"/>
            <a:r>
              <a:rPr lang="en-US" dirty="0"/>
              <a:t>used for correcting genetic mutations and targeting/inactivating disease modifier genes</a:t>
            </a:r>
          </a:p>
          <a:p>
            <a:pPr marL="741363" lvl="1" indent="-227013"/>
            <a:r>
              <a:rPr lang="en-US" dirty="0"/>
              <a:t>can genetically alter a wide variety of cell types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59425C8-94E9-1A27-D27B-432A01D343CE}"/>
              </a:ext>
            </a:extLst>
          </p:cNvPr>
          <p:cNvPicPr>
            <a:picLocks noGrp="1" noChangeAspect="1"/>
          </p:cNvPicPr>
          <p:nvPr>
            <p:ph sz="half" idx="13"/>
          </p:nvPr>
        </p:nvPicPr>
        <p:blipFill>
          <a:blip r:embed="rId2"/>
          <a:stretch>
            <a:fillRect/>
          </a:stretch>
        </p:blipFill>
        <p:spPr>
          <a:xfrm>
            <a:off x="4233670" y="1208345"/>
            <a:ext cx="4449692" cy="3635339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4307816-04AD-AA05-A9EF-A37520E4BA38}"/>
              </a:ext>
            </a:extLst>
          </p:cNvPr>
          <p:cNvSpPr txBox="1"/>
          <p:nvPr/>
        </p:nvSpPr>
        <p:spPr>
          <a:xfrm>
            <a:off x="4272213" y="4876059"/>
            <a:ext cx="423927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Antoniou, P. et al. Base and Prime Editing Technologies for Blood Disorders. Front Genome Ed. 3:618406(2021).</a:t>
            </a:r>
          </a:p>
        </p:txBody>
      </p:sp>
    </p:spTree>
    <p:extLst>
      <p:ext uri="{BB962C8B-B14F-4D97-AF65-F5344CB8AC3E}">
        <p14:creationId xmlns:p14="http://schemas.microsoft.com/office/powerpoint/2010/main" val="2694642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D8F57F5-4A28-07D5-E177-3D0A39C27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68142" y="4784041"/>
            <a:ext cx="2057400" cy="274637"/>
          </a:xfrm>
        </p:spPr>
        <p:txBody>
          <a:bodyPr/>
          <a:lstStyle/>
          <a:p>
            <a:fld id="{BFF57B59-5CCB-C542-97BB-DA1CB8D1F38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678DF8-A5D7-2642-477B-DD049B017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Prime Editing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914675-2304-0BE0-5642-BB93E1D1F0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4799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F501B"/>
      </a:accent2>
      <a:accent3>
        <a:srgbClr val="DDAB5B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Custom 1">
      <a:majorFont>
        <a:latin typeface="Helvetica Neue"/>
        <a:ea typeface=""/>
        <a:cs typeface=""/>
      </a:majorFont>
      <a:minorFont>
        <a:latin typeface="Hevetica Neue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blix PPT Template" id="{61D51D5D-9703-416E-8E4D-15D1802DFEAE}" vid="{305C7ED9-6E4B-4DD1-82C8-B8330ECE0B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1149</Words>
  <Application>Microsoft Office PowerPoint</Application>
  <PresentationFormat>On-screen Show (16:9)</PresentationFormat>
  <Paragraphs>127</Paragraphs>
  <Slides>35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Helvetica Neue</vt:lpstr>
      <vt:lpstr>Hevetica Neue</vt:lpstr>
      <vt:lpstr>2_Office Theme</vt:lpstr>
      <vt:lpstr>think-cell Slide</vt:lpstr>
      <vt:lpstr>PowerPoint Presentation</vt:lpstr>
      <vt:lpstr>CRISPR/Cas9 Editing</vt:lpstr>
      <vt:lpstr>CRISPR/Cas Patents at a Glance</vt:lpstr>
      <vt:lpstr>Cas9 Major Players</vt:lpstr>
      <vt:lpstr>How CRISPR Works</vt:lpstr>
      <vt:lpstr>Exemplary Alternative Cas Nucleases</vt:lpstr>
      <vt:lpstr>Precision Base Editing</vt:lpstr>
      <vt:lpstr>Base Editing Mechanism</vt:lpstr>
      <vt:lpstr>Prime Editing</vt:lpstr>
      <vt:lpstr>Prime Editing Mechanism</vt:lpstr>
      <vt:lpstr>Comparisons of different Editing Techniques</vt:lpstr>
      <vt:lpstr>Comparison of CRISPR/Cas9, Base Editing, and Prime Editing</vt:lpstr>
      <vt:lpstr>Comparison of CRISPR/Cas9, Base Editing, and Prime Editing</vt:lpstr>
      <vt:lpstr>Complexity of Patent Landscapes:  Cas9 vs. Cas12a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China Currently is the Most Prolific Filer  of CRISPR Cas9 &amp; Cas12a Patents &amp; Applications</vt:lpstr>
      <vt:lpstr>PowerPoint Presentation</vt:lpstr>
      <vt:lpstr>PowerPoint Presentation</vt:lpstr>
      <vt:lpstr>CRISPR Contested Proceedings</vt:lpstr>
      <vt:lpstr>Background</vt:lpstr>
      <vt:lpstr>CRISPR Interferences: Summary</vt:lpstr>
      <vt:lpstr>Interference No. 106,048: Broad v. UC </vt:lpstr>
      <vt:lpstr>Interference No. 106,115: UC v. Broad</vt:lpstr>
      <vt:lpstr>Interference No. 106,115: UC v. Broad</vt:lpstr>
      <vt:lpstr>Interference No. 106,115: UC v. Broad</vt:lpstr>
      <vt:lpstr>Interference No. 106,126: Broad v. Toolgen</vt:lpstr>
      <vt:lpstr>Interference No. 106,133: Broad v. Sigma</vt:lpstr>
      <vt:lpstr>CRISPR-Cas9 Therapeutic Licensing Landscape </vt:lpstr>
      <vt:lpstr>Cas9 Therapeutic Licensing: Background</vt:lpstr>
      <vt:lpstr>CRISPR-Cas9 Therapeutic Licensing: Landscape 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2022-11-11T20:08:36Z</dcterms:created>
  <dcterms:modified xsi:type="dcterms:W3CDTF">2023-10-17T18:17:55Z</dcterms:modified>
</cp:coreProperties>
</file>